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9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0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5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5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4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9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0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1412E-5FD5-47FB-8909-6C0EC7A0942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DE8C0-A2C2-47CD-B006-EFDD88F46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8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8659D4F0-FD57-4F3D-AF9A-B16AF59B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7886700" cy="2235200"/>
          </a:xfrm>
        </p:spPr>
        <p:txBody>
          <a:bodyPr>
            <a:normAutofit fontScale="90000"/>
          </a:bodyPr>
          <a:lstStyle/>
          <a:p>
            <a:r>
              <a:rPr lang="en-IN" sz="5400" b="1" dirty="0"/>
              <a:t>Roles and Responsibilities of Key stakeholders for CBNAAT EQA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127494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7C230ED9-F3AB-4030-A19C-76536003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District TB Officer (DTOs)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BD499D8-93C8-4665-8EAD-BFAC67CEC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359" y="1516517"/>
            <a:ext cx="7651441" cy="4764362"/>
          </a:xfrm>
        </p:spPr>
        <p:txBody>
          <a:bodyPr>
            <a:normAutofit fontScale="85000" lnSpcReduction="20000"/>
          </a:bodyPr>
          <a:lstStyle/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Over all leadership for all the sites in the district</a:t>
            </a:r>
          </a:p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Overall management of CBNAAT sites in the district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Ensuring all sites are functional and monitor calibration of equipment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Ensuring cartridges and logistics are available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All sites are adequately staffed </a:t>
            </a:r>
            <a:r>
              <a:rPr lang="en-IN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with appropriately  </a:t>
            </a:r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trained manpower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Coordination at higher level if issues are not resolved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Supporting STDC/IRL for monitoring &amp; training activities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Encouraging new sites (incl. </a:t>
            </a:r>
            <a:r>
              <a:rPr lang="en-IN" dirty="0" err="1">
                <a:solidFill>
                  <a:srgbClr val="000000"/>
                </a:solidFill>
                <a:cs typeface="Times New Roman" panose="02020603050405020304" pitchFamily="18" charset="0"/>
              </a:rPr>
              <a:t>pvt.</a:t>
            </a:r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 sector) to participate in programme</a:t>
            </a:r>
          </a:p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Supervisory &amp; monitoring activities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ADE4D8-B5AA-47D6-A985-653A5EDEE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02B5-51FC-4FEF-93DF-A232D0FDBB13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99D032-11E7-45B9-9FEE-F18433A6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1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714952D4-F777-477A-8974-07C98408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Senior TB Laboratory supervisor - STLS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52752A88-47EE-4FFF-B9AF-4A591E2BB8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432" y="1655067"/>
            <a:ext cx="8416784" cy="473152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D6F13E-A8AC-48B5-BB5A-CD8E2C2F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7DF-A113-488D-AA65-88E67EE18C14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F3B54C-1F6B-4729-A33C-B1EF6645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43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E4D757F4-0C07-4319-AC19-6E5C1898D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b="1" dirty="0"/>
              <a:t>Laboratory Technician - LT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8724D63E-8DE0-4225-9FAD-B5386A7C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14400"/>
            <a:ext cx="7651441" cy="4959234"/>
          </a:xfrm>
        </p:spPr>
        <p:txBody>
          <a:bodyPr>
            <a:noAutofit/>
          </a:bodyPr>
          <a:lstStyle/>
          <a:p>
            <a:r>
              <a:rPr lang="en-US" sz="2000" b="1" dirty="0"/>
              <a:t>Testing:</a:t>
            </a:r>
          </a:p>
          <a:p>
            <a:pPr lvl="1"/>
            <a:r>
              <a:rPr lang="en-US" sz="2000" dirty="0"/>
              <a:t>Ensure proper specimen collection</a:t>
            </a:r>
          </a:p>
          <a:p>
            <a:pPr lvl="1"/>
            <a:r>
              <a:rPr lang="en-US" sz="2000" dirty="0"/>
              <a:t>Ensure proper sputum processing and testing as per SOPs</a:t>
            </a:r>
          </a:p>
          <a:p>
            <a:pPr lvl="1"/>
            <a:r>
              <a:rPr lang="en-US" sz="2000" dirty="0"/>
              <a:t>Provide accurate and timely results for samples received at the site for CBNAAT testing</a:t>
            </a:r>
          </a:p>
          <a:p>
            <a:pPr lvl="1"/>
            <a:r>
              <a:rPr lang="en-US" sz="2000" dirty="0"/>
              <a:t>Ensure proper recording and reporting</a:t>
            </a:r>
          </a:p>
          <a:p>
            <a:r>
              <a:rPr lang="en-US" sz="2000" b="1" dirty="0"/>
              <a:t>Maintenance</a:t>
            </a:r>
          </a:p>
          <a:p>
            <a:pPr lvl="1"/>
            <a:r>
              <a:rPr lang="en-US" sz="2000" dirty="0"/>
              <a:t>To keep laboratory and work benches clean</a:t>
            </a:r>
          </a:p>
          <a:p>
            <a:pPr lvl="1"/>
            <a:r>
              <a:rPr lang="en-US" sz="2000" dirty="0"/>
              <a:t>To follow good laboratory practices (i.e. no eating, no drinking &amp; no smoking inside the lab)</a:t>
            </a:r>
          </a:p>
          <a:p>
            <a:pPr lvl="1"/>
            <a:r>
              <a:rPr lang="en-US" sz="2000" dirty="0"/>
              <a:t>Perform Daily, weekly and monthly maintenance of equipment including data archival</a:t>
            </a:r>
          </a:p>
          <a:p>
            <a:r>
              <a:rPr lang="en-US" sz="2000" dirty="0"/>
              <a:t>Safe disposal of all contaminated materials</a:t>
            </a:r>
          </a:p>
          <a:p>
            <a:r>
              <a:rPr lang="en-US" sz="2000" b="1" dirty="0"/>
              <a:t>Share monthly indicators on time and follow guidance provided by IRLs and DTO</a:t>
            </a:r>
          </a:p>
          <a:p>
            <a:r>
              <a:rPr lang="en-US" sz="2000" b="1" dirty="0"/>
              <a:t>Perform testing of PT panels as per protocol and submit the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871374-E703-4A05-B33B-C7C534C6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C172-5F98-43C7-8ADC-3042860863EE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7D9BD8-43D7-4032-B759-4B07A7CC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07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53E45D14-5351-42ED-997A-9B29487C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EBFC478B-D8D9-485F-A7DD-F61D42AEB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107" y="2462801"/>
            <a:ext cx="7651441" cy="173634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12800" dirty="0">
                <a:latin typeface="Algerian" panose="04020705040A02060702" pitchFamily="82" charset="0"/>
              </a:rPr>
              <a:t>Thank You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9FD9E3-98DB-487A-B83A-A4A2008E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B163-6C0E-447B-9EDC-0D317BF3DE75}" type="datetime1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AA6518-8B86-43F2-9175-06D6434A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9BF188-AA65-4E11-B38E-55637329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9D426A5-5DC5-4E23-A99F-0AC231AD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TB Division - CTD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43B7E59-B364-4194-936C-0AB6E17EA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637" y="1448656"/>
            <a:ext cx="8607175" cy="4432958"/>
          </a:xfrm>
        </p:spPr>
        <p:txBody>
          <a:bodyPr/>
          <a:lstStyle/>
          <a:p>
            <a:r>
              <a:rPr lang="en-IN" dirty="0">
                <a:cs typeface="Times New Roman" panose="02020603050405020304" pitchFamily="18" charset="0"/>
              </a:rPr>
              <a:t>Policy Decision</a:t>
            </a:r>
          </a:p>
          <a:p>
            <a:r>
              <a:rPr lang="en-IN" dirty="0">
                <a:cs typeface="Times New Roman" panose="02020603050405020304" pitchFamily="18" charset="0"/>
              </a:rPr>
              <a:t>Program Guidance</a:t>
            </a:r>
          </a:p>
          <a:p>
            <a:r>
              <a:rPr lang="en-IN" dirty="0">
                <a:cs typeface="Times New Roman" panose="02020603050405020304" pitchFamily="18" charset="0"/>
              </a:rPr>
              <a:t>Support states and sites in implementation of testing by procuring and providing equipment, cartridges and reagents</a:t>
            </a:r>
          </a:p>
          <a:p>
            <a:r>
              <a:rPr lang="en-IN" dirty="0">
                <a:cs typeface="Times New Roman" panose="02020603050405020304" pitchFamily="18" charset="0"/>
              </a:rPr>
              <a:t>Program 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7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9D426A5-5DC5-4E23-A99F-0AC231AD2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National Tuberculosis Institute (NTI)</a:t>
            </a:r>
            <a:endParaRPr lang="en-IN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43B7E59-B364-4194-936C-0AB6E17EA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07" y="990600"/>
            <a:ext cx="8095793" cy="530526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Preparation of CBNAAT EQA PT Panels using dried tube specimen (DTS) technology</a:t>
            </a:r>
          </a:p>
          <a:p>
            <a:r>
              <a:rPr lang="en-US" dirty="0"/>
              <a:t>Sensitization on EQA activities to stakeholders</a:t>
            </a:r>
          </a:p>
          <a:p>
            <a:r>
              <a:rPr lang="en-US" dirty="0"/>
              <a:t>Dispatch of panels to CBNAAT sites</a:t>
            </a:r>
          </a:p>
          <a:p>
            <a:r>
              <a:rPr lang="en-US" dirty="0"/>
              <a:t>Receive compiled data and analyze it</a:t>
            </a:r>
          </a:p>
          <a:p>
            <a:r>
              <a:rPr lang="en-US" dirty="0"/>
              <a:t>Release PT performance evaluation report to individual sites </a:t>
            </a:r>
          </a:p>
          <a:p>
            <a:pPr lvl="1"/>
            <a:r>
              <a:rPr lang="en-US" dirty="0"/>
              <a:t>copy to respective IRL/STDC, STO and NRL</a:t>
            </a:r>
          </a:p>
          <a:p>
            <a:r>
              <a:rPr lang="en-US" dirty="0"/>
              <a:t>Prepare report of PT round</a:t>
            </a:r>
          </a:p>
          <a:p>
            <a:pPr lvl="1"/>
            <a:r>
              <a:rPr lang="en-US" dirty="0"/>
              <a:t>overall round and </a:t>
            </a:r>
          </a:p>
          <a:p>
            <a:pPr lvl="1"/>
            <a:r>
              <a:rPr lang="en-US" dirty="0"/>
              <a:t>for respective </a:t>
            </a:r>
            <a:r>
              <a:rPr lang="en-US" dirty="0" smtClean="0"/>
              <a:t>states</a:t>
            </a:r>
          </a:p>
          <a:p>
            <a:pPr lvl="1"/>
            <a:r>
              <a:rPr lang="en-US" dirty="0" smtClean="0"/>
              <a:t>Report to CTD </a:t>
            </a:r>
            <a:endParaRPr lang="en-US" dirty="0"/>
          </a:p>
          <a:p>
            <a:r>
              <a:rPr lang="en-US" dirty="0"/>
              <a:t>On going monitoring of CBNAAT activities including EQA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8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44B79239-C0F3-4C0D-9CC3-472AD0AE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National Reference Laboratory – NRL’s (1)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9B5E95A5-543C-4B32-9F8E-BD0F4696C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359" y="1516518"/>
            <a:ext cx="7651441" cy="487007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Provide training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Including on site hand holding &amp; guidance to IRL team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Monitor monthly indicators’ data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Collect, compile and analyze the data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Monitor the performance of CBNAAT sites in coordination with IRL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Provide feedback on analyzed data to the IRLs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Send periodic reports to CTD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Escalate issues to higher level which are not getting resolved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61DB0F-E1E8-4D30-BD58-7FCE2082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1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44B79239-C0F3-4C0D-9CC3-472AD0AE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National Reference Laboratory – NRL’s (2)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9B5E95A5-543C-4B32-9F8E-BD0F4696C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359" y="1516518"/>
            <a:ext cx="7651441" cy="487007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Monitor use of cartridges and logistics, and timely calibration/</a:t>
            </a:r>
            <a:r>
              <a:rPr 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Xpert</a:t>
            </a: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check of CBNAAT equipment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On </a:t>
            </a:r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site evaluation visits to CBNAAT sites in coordination with IRL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/>
              <a:t>Provide guidance for trouble </a:t>
            </a:r>
            <a:r>
              <a:rPr lang="en-IN" dirty="0" smtClean="0"/>
              <a:t>shooting</a:t>
            </a:r>
            <a:endParaRPr lang="en-IN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61DB0F-E1E8-4D30-BD58-7FCE2082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5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Support in conduct of PT round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Participate in PT round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Support IRLs in </a:t>
            </a:r>
            <a:r>
              <a:rPr lang="en-IN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orienting their CBNAAT sites on preparations for EQA round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Monitor progress of CBNAAT EQA PT round and cross check quality of data from IRLs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Carry out post EQA site visit in coordination with IRL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Tracking, follow up with IRL’s and assist to resolve the issues which were found in CBNAAT EQA implementation </a:t>
            </a:r>
          </a:p>
          <a:p>
            <a:endParaRPr lang="en-US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xmlns="" id="{44B79239-C0F3-4C0D-9CC3-472AD0AEFCA1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National Reference Laboratory – NRL’s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6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DD3619DC-1269-4F52-9C43-4977BC41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TB Cell (STC)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21A58317-F2B9-4CB2-9E9C-78BDA8E4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359" y="1516518"/>
            <a:ext cx="7651441" cy="4674420"/>
          </a:xfrm>
        </p:spPr>
        <p:txBody>
          <a:bodyPr>
            <a:normAutofit fontScale="85000" lnSpcReduction="20000"/>
          </a:bodyPr>
          <a:lstStyle/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Over all Leadership for all the sites in state</a:t>
            </a:r>
          </a:p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Overall management of CBNAAT sites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Ensuring all sites are functional and monitor calibration of equipment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Ensuring cartridges and logistics are available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All sites are adequately staffed with trained manpower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Coordination at higher level if issues are not resolved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Supporting STDC/IRL for monitoring &amp; training activities</a:t>
            </a:r>
          </a:p>
          <a:p>
            <a:pPr lvl="1"/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Encouraging &amp; enrolling new sites (incl. </a:t>
            </a:r>
            <a:r>
              <a:rPr lang="en-IN" dirty="0" err="1">
                <a:solidFill>
                  <a:srgbClr val="000000"/>
                </a:solidFill>
                <a:cs typeface="Times New Roman" panose="02020603050405020304" pitchFamily="18" charset="0"/>
              </a:rPr>
              <a:t>pvt.</a:t>
            </a:r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 sites) in programme</a:t>
            </a:r>
          </a:p>
          <a:p>
            <a:r>
              <a:rPr lang="en-IN" dirty="0">
                <a:solidFill>
                  <a:srgbClr val="000000"/>
                </a:solidFill>
                <a:cs typeface="Times New Roman" panose="02020603050405020304" pitchFamily="18" charset="0"/>
              </a:rPr>
              <a:t>Supervisory &amp; monitoring activities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F54AE-08D7-4B05-BE7E-B210954B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4731-D455-42C2-AEC0-3D6683D9FB43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416616-19BB-445E-BC70-7E70FCE6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0BA7D359-07E8-489F-BAD3-77A2E302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2800" b="1" dirty="0"/>
              <a:t>State TB Demonstration &amp; Training Center (STDC)</a:t>
            </a:r>
            <a:br>
              <a:rPr lang="en-US" sz="2800" b="1" dirty="0"/>
            </a:br>
            <a:r>
              <a:rPr lang="en-US" sz="2800" b="1" dirty="0"/>
              <a:t>Intermediate Reference Laboratory (IRLs) (1)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8E40953-5B12-42D0-ADE6-CB10B7CF0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77" y="1214410"/>
            <a:ext cx="8342027" cy="5643589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Training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Hands on CBNAAT training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Nikshay entry training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monthly indicators’ data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Collect, compile and analyze the data</a:t>
            </a:r>
          </a:p>
          <a:p>
            <a:pPr lvl="1"/>
            <a:r>
              <a:rPr lang="en-I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the performance of CBNAAT site in coordination with DTO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feedback to CBNAAT sites on analyzed data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periodic reports to STO and NRL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Escalate issues to higher level which are not getting resolved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use of cartridges and logistics, and timely calibration/ Xpert check of CBNAAT equipment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85068E-F2DF-4E4A-9D06-E1245F9D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E4F4-BBDC-4DC1-8454-B08E7B614FC9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41B17F-4FCF-4BB4-8E4C-8F4D3411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1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0BA7D359-07E8-489F-BAD3-77A2E302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b="1" dirty="0"/>
              <a:t>State TB Demonstration &amp; Training Center (STDC)</a:t>
            </a:r>
            <a:br>
              <a:rPr lang="en-US" sz="2800" b="1" dirty="0"/>
            </a:br>
            <a:r>
              <a:rPr lang="en-US" sz="2800" b="1" dirty="0"/>
              <a:t>Intermediate Reference Laboratory (IRLs) (2)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8E40953-5B12-42D0-ADE6-CB10B7CF0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77" y="1214410"/>
            <a:ext cx="8342027" cy="5643589"/>
          </a:xfrm>
        </p:spPr>
        <p:txBody>
          <a:bodyPr>
            <a:normAutofit fontScale="85000" lnSpcReduction="20000"/>
          </a:bodyPr>
          <a:lstStyle/>
          <a:p>
            <a:r>
              <a:rPr lang="en-I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site evaluation visits to CBNAAT sites in coordination with DTO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Provide guidance for trouble shooting</a:t>
            </a:r>
            <a:endParaRPr lang="en-IN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in conducting PT round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Participate in PT round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Update the CBNAAT site details 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Guide CBNAAT sites on EQA activity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Compile the CBNAAT EQA data from all sites and cross check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Carry out post EQA site visit in coordination 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NRL &amp; NTI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Tracking, follow up and assist CBNAAT sites to resolve the issues which were found in CBNAAT EQA implementation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Prepare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action taken report to the problems identified in the EQA.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85068E-F2DF-4E4A-9D06-E1245F9D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E4F4-BBDC-4DC1-8454-B08E7B614FC9}" type="datetime1">
              <a:rPr lang="en-US" smtClean="0"/>
              <a:t>3/1/2020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41B17F-4FCF-4BB4-8E4C-8F4D3411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764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Roles and Responsibilities of Key stakeholders for CBNAAT EQA implementation </vt:lpstr>
      <vt:lpstr>Central TB Division - CTD</vt:lpstr>
      <vt:lpstr>National Tuberculosis Institute (NTI)</vt:lpstr>
      <vt:lpstr>National Reference Laboratory – NRL’s (1)</vt:lpstr>
      <vt:lpstr>National Reference Laboratory – NRL’s (2)</vt:lpstr>
      <vt:lpstr>PowerPoint Presentation</vt:lpstr>
      <vt:lpstr>State TB Cell (STC)</vt:lpstr>
      <vt:lpstr>State TB Demonstration &amp; Training Center (STDC) Intermediate Reference Laboratory (IRLs) (1)</vt:lpstr>
      <vt:lpstr>State TB Demonstration &amp; Training Center (STDC) Intermediate Reference Laboratory (IRLs) (2)</vt:lpstr>
      <vt:lpstr>District TB Officer (DTOs)</vt:lpstr>
      <vt:lpstr>Senior TB Laboratory supervisor - STLS</vt:lpstr>
      <vt:lpstr>Laboratory Technician - LT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and Responsibilities of Key stakeholders for CBNAAT EQA implementation </dc:title>
  <dc:creator>Reena</dc:creator>
  <cp:lastModifiedBy>Reena</cp:lastModifiedBy>
  <cp:revision>9</cp:revision>
  <dcterms:created xsi:type="dcterms:W3CDTF">2020-03-01T11:24:40Z</dcterms:created>
  <dcterms:modified xsi:type="dcterms:W3CDTF">2020-03-01T11:44:37Z</dcterms:modified>
</cp:coreProperties>
</file>